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3" r:id="rId3"/>
    <p:sldId id="289" r:id="rId4"/>
    <p:sldId id="292" r:id="rId5"/>
    <p:sldId id="291" r:id="rId6"/>
    <p:sldId id="287" r:id="rId7"/>
    <p:sldId id="288" r:id="rId8"/>
    <p:sldId id="281" r:id="rId9"/>
    <p:sldId id="283" r:id="rId10"/>
    <p:sldId id="282" r:id="rId11"/>
    <p:sldId id="285" r:id="rId12"/>
    <p:sldId id="293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00" autoAdjust="0"/>
  </p:normalViewPr>
  <p:slideViewPr>
    <p:cSldViewPr>
      <p:cViewPr varScale="1">
        <p:scale>
          <a:sx n="86" d="100"/>
          <a:sy n="86" d="100"/>
        </p:scale>
        <p:origin x="562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9/30/2019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9/30/2019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companies manufactured 88 percent of the opioids: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SpecGx</a:t>
            </a:r>
            <a:r>
              <a:rPr lang="en-US" dirty="0"/>
              <a:t> (subsidiary pf Mallinckrodt) – 38%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Actavis Pharma – 35%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 </a:t>
            </a:r>
            <a:r>
              <a:rPr lang="en-US" dirty="0" err="1"/>
              <a:t>Phamaceutical</a:t>
            </a:r>
            <a:r>
              <a:rPr lang="en-US" dirty="0"/>
              <a:t> (subsidiary of Endo Pharmaceuticals) – 16%.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Purdue Pharma comes in fourth place with 3% of the market but is said that sparked the epidemic in the 90s but has three percent of the market.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Pills went up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66150-FA26-45B5-BF0B-186B42A09D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life expectancy has increased at the global level in the last decades and increased quantity varies among countries, there is a high disparity between developed and developing countries.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steps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which 5 countries have the highest GDP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which 5 countries have the highest Life expectancy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the relationship between GDP and Life expectancy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910BA-7CBA-47A0-A83E-01FD4B06DA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1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-vis-proj2-el-chapo.herokuapp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os-api.ext.nile.works/__swagger__/" TargetMode="External"/><Relationship Id="rId2" Type="http://schemas.openxmlformats.org/officeDocument/2006/relationships/hyperlink" Target="https://www.washingtonpost.com/graphics/2019/investigations/dea-pain-pill-database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cos-api.ext.nile.works/swagger.json?schemes=https&amp;host=arcos-api.ext.nile.works&amp;path=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7" y="381000"/>
            <a:ext cx="4609099" cy="2819400"/>
          </a:xfrm>
        </p:spPr>
        <p:txBody>
          <a:bodyPr>
            <a:normAutofit/>
          </a:bodyPr>
          <a:lstStyle/>
          <a:p>
            <a:r>
              <a:rPr lang="en-US" sz="4400" dirty="0"/>
              <a:t>The Opioid Project</a:t>
            </a:r>
            <a:br>
              <a:rPr lang="en-US" sz="14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2000" dirty="0"/>
              <a:t>Analysis of Opioid Pills Distribution in USA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" y="5029200"/>
            <a:ext cx="11734800" cy="1676399"/>
          </a:xfrm>
        </p:spPr>
        <p:txBody>
          <a:bodyPr>
            <a:normAutofit/>
          </a:bodyPr>
          <a:lstStyle/>
          <a:p>
            <a:r>
              <a:rPr lang="en-US" sz="2000" dirty="0"/>
              <a:t>Ashok Singh, Chris McCown, Gilberto Ramirez, </a:t>
            </a:r>
            <a:r>
              <a:rPr lang="en-US" sz="2000" dirty="0">
                <a:latin typeface="+mj-lt"/>
                <a:ea typeface="+mj-ea"/>
                <a:cs typeface="+mj-cs"/>
              </a:rPr>
              <a:t>Christopher </a:t>
            </a:r>
            <a:r>
              <a:rPr lang="en-US" sz="2000" dirty="0" err="1">
                <a:latin typeface="+mj-lt"/>
                <a:ea typeface="+mj-ea"/>
                <a:cs typeface="+mj-cs"/>
              </a:rPr>
              <a:t>Glessner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</a:p>
          <a:p>
            <a:endParaRPr lang="en-US" sz="1400" dirty="0">
              <a:latin typeface="+mj-lt"/>
              <a:ea typeface="+mj-ea"/>
              <a:cs typeface="+mj-cs"/>
            </a:endParaRPr>
          </a:p>
          <a:p>
            <a:r>
              <a:rPr lang="en-US" sz="2000" dirty="0">
                <a:latin typeface="+mj-lt"/>
                <a:ea typeface="+mj-ea"/>
                <a:cs typeface="+mj-cs"/>
              </a:rPr>
              <a:t>UNC Data Analytics Boot Camp – Project 2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sz="1400" dirty="0"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October 1, 2019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8FA18-6BB3-4CCC-B713-134174E4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78" y="6658"/>
            <a:ext cx="7300447" cy="47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2286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Marker Map Analysis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751012" y="5181600"/>
            <a:ext cx="731520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In many of West Virginia and Kentucky counties, per capita distribution was over 200 pills per year </a:t>
            </a:r>
          </a:p>
          <a:p>
            <a:r>
              <a:rPr lang="en-US" dirty="0"/>
              <a:t>In Charleston SC, per capita pill distribution was over 1 pill per day 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E510802-E2AA-4DB7-AFFC-CE14AAF7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826545"/>
            <a:ext cx="7315200" cy="320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600"/>
            <a:ext cx="9144000" cy="114455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2057400"/>
            <a:ext cx="11201400" cy="4350205"/>
          </a:xfrm>
        </p:spPr>
        <p:txBody>
          <a:bodyPr>
            <a:normAutofit/>
          </a:bodyPr>
          <a:lstStyle/>
          <a:p>
            <a:r>
              <a:rPr lang="en-US" dirty="0"/>
              <a:t>Handful of companies manufactured, distributed and benefitted from high usage of the Opioid drugs.   </a:t>
            </a:r>
          </a:p>
          <a:p>
            <a:r>
              <a:rPr lang="en-US" dirty="0"/>
              <a:t>Per capita pill distribution was very high in some of the counties. Higher pill distribution per capita should have flagged potentiation misuse of the Opioid drugs. </a:t>
            </a:r>
          </a:p>
          <a:p>
            <a:r>
              <a:rPr lang="en-US" dirty="0"/>
              <a:t>We need to continuously monitor and analyze the distribution and usage of major drugs, identify any potential misuse, and enforce the laws in-time.  </a:t>
            </a:r>
          </a:p>
          <a:p>
            <a:r>
              <a:rPr lang="en-US" dirty="0"/>
              <a:t>While doing the data analysis, we have also created the tools, which can be used to easily explore and analyze other data trends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9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72B6004-9B75-47FF-84BD-0F09D3032181}"/>
              </a:ext>
            </a:extLst>
          </p:cNvPr>
          <p:cNvSpPr txBox="1">
            <a:spLocks/>
          </p:cNvSpPr>
          <p:nvPr/>
        </p:nvSpPr>
        <p:spPr>
          <a:xfrm>
            <a:off x="303212" y="2057400"/>
            <a:ext cx="11201400" cy="435020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C3E15-16AE-4870-917D-6956622F511F}"/>
              </a:ext>
            </a:extLst>
          </p:cNvPr>
          <p:cNvSpPr/>
          <p:nvPr/>
        </p:nvSpPr>
        <p:spPr>
          <a:xfrm>
            <a:off x="836612" y="3105834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9C4E37-B3A6-471F-B027-7532BBEAB25E}"/>
              </a:ext>
            </a:extLst>
          </p:cNvPr>
          <p:cNvSpPr/>
          <p:nvPr/>
        </p:nvSpPr>
        <p:spPr>
          <a:xfrm>
            <a:off x="476784" y="3105833"/>
            <a:ext cx="112352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Slack-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https://data-vis-proj2-el-chapo.herokuapp.com/</a:t>
            </a:r>
            <a:endParaRPr lang="en-US" sz="4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6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50000"/>
              </a:schemeClr>
              <a:schemeClr val="bg2">
                <a:tint val="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1524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The Opioid Project Overview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6D8E96C-108A-4FCC-AE99-17B8661B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2" y="2133600"/>
            <a:ext cx="5734888" cy="3469607"/>
          </a:xfrm>
          <a:prstGeom prst="rect">
            <a:avLst/>
          </a:prstGeom>
          <a:noFill/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323012" y="1981200"/>
            <a:ext cx="5269751" cy="426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Opioid is one of the biggest epidemic of our times, so wanted to analyze it in more details</a:t>
            </a:r>
          </a:p>
          <a:p>
            <a:r>
              <a:rPr lang="en-US" dirty="0"/>
              <a:t>76 billion pills, 380 million transactions in 7 years from 2006 – 2012 </a:t>
            </a:r>
          </a:p>
          <a:p>
            <a:r>
              <a:rPr lang="en-US" dirty="0"/>
              <a:t>Over 100,000 deaths in these 7 years, many lawsuits ongoing </a:t>
            </a:r>
          </a:p>
          <a:p>
            <a:r>
              <a:rPr lang="en-US" dirty="0"/>
              <a:t>Hydrocodone and Oxycodone were the main drugs </a:t>
            </a: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13522"/>
            <a:ext cx="9144000" cy="1144556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8012" y="1905000"/>
            <a:ext cx="10439400" cy="4267200"/>
          </a:xfrm>
        </p:spPr>
        <p:txBody>
          <a:bodyPr>
            <a:normAutofit/>
          </a:bodyPr>
          <a:lstStyle/>
          <a:p>
            <a:r>
              <a:rPr lang="en-US" dirty="0"/>
              <a:t>Drug Enforcement Administration (DEA) Opioid drugs database, which was provided by Washington Post: Tracks the path of Opioid drugs sold in the United States, by manufacturers and distributors to pharmacies in every  county </a:t>
            </a:r>
          </a:p>
          <a:p>
            <a:pPr marL="408305" lvl="1" indent="0">
              <a:buNone/>
            </a:pPr>
            <a:r>
              <a:rPr lang="en-US" dirty="0">
                <a:hlinkClick r:id="rId2"/>
              </a:rPr>
              <a:t>https://www.washingtonpost.com/graphics/2019/investigations/dea-pain-pill-database/</a:t>
            </a:r>
            <a:endParaRPr lang="en-US" dirty="0"/>
          </a:p>
          <a:p>
            <a:pPr marL="408305" lvl="1" indent="0">
              <a:buNone/>
            </a:pPr>
            <a:endParaRPr lang="en-US" dirty="0"/>
          </a:p>
          <a:p>
            <a:r>
              <a:rPr lang="en-US" dirty="0"/>
              <a:t>API to access the DEA’s Automation of Reports and Consolidated Orders System (ARCOS) data prepared by The Washington Post  </a:t>
            </a:r>
          </a:p>
          <a:p>
            <a:pPr marL="408305" lvl="1" indent="0">
              <a:buNone/>
            </a:pPr>
            <a:r>
              <a:rPr lang="en-US" dirty="0">
                <a:hlinkClick r:id="rId3"/>
              </a:rPr>
              <a:t>https://arcos-api.ext.nile.works/__swagger__/</a:t>
            </a:r>
            <a:endParaRPr lang="en-US" dirty="0"/>
          </a:p>
          <a:p>
            <a:pPr marL="408305" lvl="1" indent="0">
              <a:buNone/>
            </a:pPr>
            <a:r>
              <a:rPr lang="en-US" dirty="0">
                <a:hlinkClick r:id="rId4"/>
              </a:rPr>
              <a:t>https://arcos-api.ext.nile.works/swagger.json?schemes=https&amp;host=arcos-api.ext.nile.works&amp;path=/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32748"/>
            <a:ext cx="9144000" cy="1144556"/>
          </a:xfrm>
        </p:spPr>
        <p:txBody>
          <a:bodyPr/>
          <a:lstStyle/>
          <a:p>
            <a:r>
              <a:rPr lang="en-US" dirty="0"/>
              <a:t>Data Preparation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Raw data summary:</a:t>
            </a:r>
          </a:p>
          <a:p>
            <a:pPr lvl="1"/>
            <a:r>
              <a:rPr lang="en-US" dirty="0"/>
              <a:t>Type: TSV</a:t>
            </a:r>
          </a:p>
          <a:p>
            <a:pPr lvl="1"/>
            <a:r>
              <a:rPr lang="en-US" dirty="0"/>
              <a:t>Size: 80 GB</a:t>
            </a:r>
          </a:p>
          <a:p>
            <a:pPr lvl="1"/>
            <a:r>
              <a:rPr lang="en-US" dirty="0"/>
              <a:t>Rows: 180 M</a:t>
            </a:r>
          </a:p>
          <a:p>
            <a:pPr lvl="1"/>
            <a:r>
              <a:rPr lang="en-US" dirty="0"/>
              <a:t>Every transaction, 2006-2012</a:t>
            </a:r>
          </a:p>
          <a:p>
            <a:r>
              <a:rPr lang="en-US" dirty="0"/>
              <a:t>API summary:</a:t>
            </a:r>
          </a:p>
          <a:p>
            <a:pPr lvl="1"/>
            <a:r>
              <a:rPr lang="en-US" dirty="0"/>
              <a:t>Aggregated data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Pharmacy locations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61326636"/>
              </p:ext>
            </p:extLst>
          </p:nvPr>
        </p:nvGraphicFramePr>
        <p:xfrm>
          <a:off x="5637212" y="2057400"/>
          <a:ext cx="6248400" cy="36249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by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State/County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951467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22,694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00699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Manufacturers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Sankey, Choropleth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919756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Distributors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491346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Buyers/Pharmacies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44,344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Sankey, Heat/Cluster Maps,</a:t>
                      </a:r>
                    </a:p>
                    <a:p>
                      <a:pPr algn="ctr"/>
                      <a:r>
                        <a:rPr lang="en-US" dirty="0"/>
                        <a:t>Line Graph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471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0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3212" y="178665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A view into the opioid manufacturers…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9293225" y="1804989"/>
            <a:ext cx="2895600" cy="14716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Tool to explore pill distribution from specific a specific manufacturer.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DD496-9DA9-0141-A007-FED9A266CF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20" y="1824612"/>
            <a:ext cx="6959351" cy="4854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297E00-DB27-2E40-A0B2-346FDDC864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58584" cy="4782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9150E-26E4-1B4A-8071-466DDFE0CA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58584" cy="4818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0D1B1-815E-3441-8A1C-F4819A060B7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892" y="1562879"/>
            <a:ext cx="9493704" cy="552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59B33C-5E5E-1645-9E3B-73A86355344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60814" cy="4837176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2CB2A0-B3DF-8E46-A38D-76A7D727CD82}"/>
              </a:ext>
            </a:extLst>
          </p:cNvPr>
          <p:cNvSpPr txBox="1">
            <a:spLocks/>
          </p:cNvSpPr>
          <p:nvPr/>
        </p:nvSpPr>
        <p:spPr>
          <a:xfrm>
            <a:off x="9293225" y="3276601"/>
            <a:ext cx="2895600" cy="33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Three manufacturers are dominant (88%).</a:t>
            </a:r>
          </a:p>
          <a:p>
            <a:r>
              <a:rPr lang="en-US" dirty="0"/>
              <a:t>In many areas one manufacturer dominates over the other or is focused on.</a:t>
            </a:r>
          </a:p>
        </p:txBody>
      </p:sp>
    </p:spTree>
    <p:extLst>
      <p:ext uri="{BB962C8B-B14F-4D97-AF65-F5344CB8AC3E}">
        <p14:creationId xmlns:p14="http://schemas.microsoft.com/office/powerpoint/2010/main" val="26086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3212" y="175334"/>
            <a:ext cx="5374992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Distribution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50E78-9D8C-4510-B988-FD736FF63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4342" y="2362200"/>
            <a:ext cx="4876800" cy="3848100"/>
          </a:xfrm>
        </p:spPr>
        <p:txBody>
          <a:bodyPr>
            <a:normAutofit/>
          </a:bodyPr>
          <a:lstStyle/>
          <a:p>
            <a:r>
              <a:rPr lang="en-US" dirty="0"/>
              <a:t>From 2006 through 2012, nationally, most of the pills flowed from 3 main manufacturers to 6 distributors to local buyers.</a:t>
            </a:r>
          </a:p>
          <a:p>
            <a:endParaRPr lang="en-US" sz="800" dirty="0"/>
          </a:p>
          <a:p>
            <a:r>
              <a:rPr lang="en-US" dirty="0"/>
              <a:t>Understanding the supply chain helped explain how the crisis evolved.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62EC3-6514-4168-8EA2-2A160838F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56"/>
          <a:stretch/>
        </p:blipFill>
        <p:spPr>
          <a:xfrm>
            <a:off x="379412" y="1763534"/>
            <a:ext cx="6420533" cy="49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152400"/>
            <a:ext cx="6858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Trends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50E78-9D8C-4510-B988-FD736FF63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8012" y="2209800"/>
            <a:ext cx="3733800" cy="3050513"/>
          </a:xfrm>
        </p:spPr>
        <p:txBody>
          <a:bodyPr>
            <a:normAutofit/>
          </a:bodyPr>
          <a:lstStyle/>
          <a:p>
            <a:r>
              <a:rPr lang="en-US" dirty="0"/>
              <a:t>Most states reflect an increase in pills per capita from 2006 through 2012.</a:t>
            </a:r>
          </a:p>
          <a:p>
            <a:endParaRPr lang="en-US" sz="800" dirty="0"/>
          </a:p>
          <a:p>
            <a:r>
              <a:rPr lang="en-US" dirty="0"/>
              <a:t>Individual counties show greater variation.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0EE12-CF18-41CF-9537-8E2E49AA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752600"/>
            <a:ext cx="773120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812" y="24077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Heat Map Analysis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408442" y="5029200"/>
            <a:ext cx="758223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Per Capita pills distribution and Addiction Index was very high in few areas</a:t>
            </a:r>
          </a:p>
          <a:p>
            <a:r>
              <a:rPr lang="en-US" dirty="0"/>
              <a:t>Problem was particularly worse in some parts of South Carolina 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F6834D-2AB3-4F30-8163-01AB0A92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828800"/>
            <a:ext cx="7620660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3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812" y="1524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Cluster Map Analysis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139084" y="5295123"/>
            <a:ext cx="731520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Appalachian Region pharmacies were shipping large amount of per capita pills </a:t>
            </a:r>
          </a:p>
          <a:p>
            <a:r>
              <a:rPr lang="en-US" dirty="0"/>
              <a:t>Charleston area pharmacies were shipping large amount of per capita pills 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0C71573-D65A-4D5D-A0FB-A5F6EA82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14499"/>
            <a:ext cx="7315200" cy="34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686</Words>
  <Application>Microsoft Office PowerPoint</Application>
  <PresentationFormat>Custom</PresentationFormat>
  <Paragraphs>94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Slack-Lato</vt:lpstr>
      <vt:lpstr>Earthtones 16x9</vt:lpstr>
      <vt:lpstr>The Opioid Project     Analysis of Opioid Pills Distribution in USA </vt:lpstr>
      <vt:lpstr>The Opioid Project Overview</vt:lpstr>
      <vt:lpstr>Data Sources</vt:lpstr>
      <vt:lpstr>Data Preparation </vt:lpstr>
      <vt:lpstr>A view into the opioid manufacturers…</vt:lpstr>
      <vt:lpstr>Distribution Analysis</vt:lpstr>
      <vt:lpstr>Trends Analysis</vt:lpstr>
      <vt:lpstr>Pharmacies Heat Map Analysis </vt:lpstr>
      <vt:lpstr>Pharmacies Cluster Map Analysis</vt:lpstr>
      <vt:lpstr>Pharmacies Marker Map Analysis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Opioid Project  Analysis of US Opioid Pills Distribution</dc:title>
  <dc:creator>Ashok Singh</dc:creator>
  <cp:lastModifiedBy>Ashok Singh</cp:lastModifiedBy>
  <cp:revision>31</cp:revision>
  <dcterms:created xsi:type="dcterms:W3CDTF">2019-09-28T11:45:54Z</dcterms:created>
  <dcterms:modified xsi:type="dcterms:W3CDTF">2019-09-30T23:08:52Z</dcterms:modified>
</cp:coreProperties>
</file>